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285" r:id="rId11"/>
    <p:sldId id="286" r:id="rId12"/>
    <p:sldId id="263" r:id="rId13"/>
    <p:sldId id="287" r:id="rId14"/>
    <p:sldId id="264" r:id="rId15"/>
    <p:sldId id="288" r:id="rId16"/>
    <p:sldId id="265" r:id="rId17"/>
    <p:sldId id="267" r:id="rId18"/>
    <p:sldId id="268" r:id="rId19"/>
    <p:sldId id="289" r:id="rId20"/>
    <p:sldId id="269" r:id="rId21"/>
    <p:sldId id="271" r:id="rId22"/>
    <p:sldId id="272" r:id="rId23"/>
    <p:sldId id="273" r:id="rId24"/>
    <p:sldId id="293" r:id="rId25"/>
    <p:sldId id="290" r:id="rId26"/>
    <p:sldId id="291" r:id="rId27"/>
    <p:sldId id="292" r:id="rId28"/>
    <p:sldId id="294" r:id="rId29"/>
    <p:sldId id="295" r:id="rId30"/>
    <p:sldId id="297" r:id="rId31"/>
    <p:sldId id="296" r:id="rId32"/>
    <p:sldId id="298" r:id="rId33"/>
    <p:sldId id="299" r:id="rId34"/>
    <p:sldId id="309" r:id="rId35"/>
    <p:sldId id="275" r:id="rId36"/>
    <p:sldId id="300" r:id="rId37"/>
    <p:sldId id="301" r:id="rId38"/>
    <p:sldId id="302" r:id="rId39"/>
    <p:sldId id="303" r:id="rId40"/>
    <p:sldId id="305" r:id="rId41"/>
    <p:sldId id="306" r:id="rId42"/>
    <p:sldId id="307" r:id="rId43"/>
    <p:sldId id="276" r:id="rId44"/>
    <p:sldId id="310" r:id="rId45"/>
    <p:sldId id="308" r:id="rId46"/>
    <p:sldId id="311" r:id="rId47"/>
    <p:sldId id="312" r:id="rId48"/>
    <p:sldId id="323" r:id="rId49"/>
    <p:sldId id="320" r:id="rId50"/>
    <p:sldId id="322" r:id="rId51"/>
    <p:sldId id="321" r:id="rId52"/>
    <p:sldId id="313" r:id="rId53"/>
    <p:sldId id="319" r:id="rId54"/>
    <p:sldId id="318" r:id="rId55"/>
    <p:sldId id="326" r:id="rId56"/>
    <p:sldId id="277" r:id="rId57"/>
    <p:sldId id="278" r:id="rId58"/>
    <p:sldId id="279" r:id="rId59"/>
    <p:sldId id="324" r:id="rId60"/>
    <p:sldId id="325" r:id="rId61"/>
    <p:sldId id="327" r:id="rId62"/>
    <p:sldId id="328" r:id="rId63"/>
    <p:sldId id="280" r:id="rId64"/>
    <p:sldId id="282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285"/>
            <p14:sldId id="286"/>
            <p14:sldId id="263"/>
            <p14:sldId id="287"/>
            <p14:sldId id="264"/>
            <p14:sldId id="288"/>
            <p14:sldId id="265"/>
            <p14:sldId id="267"/>
            <p14:sldId id="268"/>
            <p14:sldId id="289"/>
            <p14:sldId id="269"/>
            <p14:sldId id="271"/>
            <p14:sldId id="272"/>
            <p14:sldId id="273"/>
            <p14:sldId id="293"/>
            <p14:sldId id="290"/>
            <p14:sldId id="291"/>
            <p14:sldId id="292"/>
            <p14:sldId id="294"/>
            <p14:sldId id="295"/>
            <p14:sldId id="297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306"/>
            <p14:sldId id="307"/>
            <p14:sldId id="276"/>
            <p14:sldId id="310"/>
            <p14:sldId id="308"/>
            <p14:sldId id="311"/>
            <p14:sldId id="312"/>
            <p14:sldId id="323"/>
            <p14:sldId id="320"/>
            <p14:sldId id="322"/>
            <p14:sldId id="321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327"/>
            <p14:sldId id="328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874" autoAdjust="0"/>
  </p:normalViewPr>
  <p:slideViewPr>
    <p:cSldViewPr>
      <p:cViewPr varScale="1">
        <p:scale>
          <a:sx n="127" d="100"/>
          <a:sy n="127" d="100"/>
        </p:scale>
        <p:origin x="-11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29/01/2012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29/01/2012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Problema:</a:t>
            </a:r>
          </a:p>
          <a:p>
            <a:pPr lvl="1"/>
            <a:r>
              <a:rPr lang="es-ES" dirty="0" smtClean="0"/>
              <a:t>Es muy costoso adaptar todas las páginas JSP de la aplicación web para poder mostrar la información añadida</a:t>
            </a:r>
          </a:p>
          <a:p>
            <a:r>
              <a:rPr lang="es-ES" dirty="0" smtClean="0"/>
              <a:t>Solución:</a:t>
            </a:r>
          </a:p>
          <a:p>
            <a:pPr lvl="1"/>
            <a:r>
              <a:rPr lang="es-ES" dirty="0" smtClean="0"/>
              <a:t>Creación de una anotación personalizada de Java y su correspondiente analizador empleando métodos de introspección.</a:t>
            </a:r>
          </a:p>
          <a:p>
            <a:pPr lvl="1"/>
            <a:r>
              <a:rPr lang="es-ES" dirty="0" smtClean="0"/>
              <a:t>Generar dinámicamente las páginas que se devuelven a los usuarios empleando los datos recabados por el analizador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33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esta </a:t>
            </a:r>
            <a:r>
              <a:rPr lang="es-ES" baseline="0" dirty="0" smtClean="0"/>
              <a:t>transparencia expondré, de un modo resumido, la sección 2.1 de la memoria para mencionar ORIGIN en la siguiente.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29/01/2012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29/01/2012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29/01/2012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29/01/2012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29/01/2012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29/01/2012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29/01/2012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7.png"/><Relationship Id="rId7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Motivación</a:t>
            </a:r>
            <a:endParaRPr lang="es-ES" sz="3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259632" y="16732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683568" y="239033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37414"/>
            <a:ext cx="1457325" cy="100012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219662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27067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758489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78" y="2637415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3758489"/>
            <a:ext cx="1457325" cy="1000125"/>
          </a:xfrm>
          <a:prstGeom prst="rect">
            <a:avLst/>
          </a:prstGeom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  <p:pic>
        <p:nvPicPr>
          <p:cNvPr id="15" name="14 Marcador de contenido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3194"/>
            <a:ext cx="984384" cy="675558"/>
          </a:xfr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27066"/>
            <a:ext cx="1457325" cy="1000125"/>
          </a:xfrm>
          <a:prstGeom prst="rect">
            <a:avLst/>
          </a:prstGeom>
        </p:spPr>
      </p:pic>
      <p:pic>
        <p:nvPicPr>
          <p:cNvPr id="17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09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Objetivos de ORIGIN:</a:t>
            </a:r>
          </a:p>
          <a:p>
            <a:r>
              <a:rPr lang="es-ES" sz="2200" dirty="0" smtClean="0"/>
              <a:t>Aumentar la productividad de las actividades de desarrollo de software en escenarios globales.</a:t>
            </a:r>
          </a:p>
          <a:p>
            <a:endParaRPr lang="es-ES" sz="2200" dirty="0" smtClean="0"/>
          </a:p>
          <a:p>
            <a:r>
              <a:rPr lang="es-ES" sz="2200" dirty="0" smtClean="0"/>
              <a:t>Asegurar y mejorar la calidad de los productos desarrollados.</a:t>
            </a:r>
          </a:p>
          <a:p>
            <a:endParaRPr lang="es-ES" sz="2200" dirty="0" smtClean="0"/>
          </a:p>
          <a:p>
            <a:r>
              <a:rPr lang="es-ES" sz="2200" dirty="0" smtClean="0"/>
              <a:t>Incrementar el nivel competitivo de las organizaciones a nivel internacional.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3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56792"/>
            <a:ext cx="4684404" cy="4525962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Modelar una abstracción del mundo real relativa al contexto de DGS.</a:t>
            </a:r>
          </a:p>
          <a:p>
            <a:endParaRPr lang="es-ES" sz="2200" dirty="0" smtClean="0"/>
          </a:p>
          <a:p>
            <a:r>
              <a:rPr lang="es-ES" sz="2200" dirty="0" smtClean="0"/>
              <a:t>Seleccionar la información relevante utilizada en el contexto empresarial bajo el paradigma del DGS.</a:t>
            </a:r>
          </a:p>
          <a:p>
            <a:endParaRPr lang="es-ES" sz="2200" dirty="0" smtClean="0"/>
          </a:p>
          <a:p>
            <a:r>
              <a:rPr lang="es-ES" sz="2200" dirty="0" smtClean="0"/>
              <a:t>Analizar y estudiar técnicas de visualización para representar la información.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Diseñar un método que permita configurar la visualización y mostrar la información del modo más adecuado.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14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07504" y="1481328"/>
            <a:ext cx="8856984" cy="4525963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Investigar sobre librerías de generación de gráficos 3D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Desarrollar un motor gráfico para la visualización de datos empleando modelos en 3D.</a:t>
            </a:r>
          </a:p>
          <a:p>
            <a:endParaRPr lang="es-ES" dirty="0" smtClean="0"/>
          </a:p>
          <a:p>
            <a:r>
              <a:rPr lang="es-ES" dirty="0" smtClean="0"/>
              <a:t>Analizar tecnologías y </a:t>
            </a:r>
            <a:r>
              <a:rPr lang="es-ES" i="1" dirty="0" err="1" smtClean="0"/>
              <a:t>frameworks</a:t>
            </a:r>
            <a:r>
              <a:rPr lang="es-ES" dirty="0" smtClean="0"/>
              <a:t> para el desarrollo de aplicaciones Web y visualización de información en la Web.</a:t>
            </a:r>
          </a:p>
          <a:p>
            <a:endParaRPr lang="es-ES" dirty="0" smtClean="0"/>
          </a:p>
          <a:p>
            <a:r>
              <a:rPr lang="es-ES" dirty="0" smtClean="0"/>
              <a:t>Desarrollar una aplicación web que permita la gestión organizacional de escenarios de desarrollo global y la visualización personalizada de información mediante gráficos en 3D.</a:t>
            </a:r>
          </a:p>
          <a:p>
            <a:endParaRPr lang="es-ES" dirty="0" smtClean="0"/>
          </a:p>
          <a:p>
            <a:r>
              <a:rPr lang="es-ES" dirty="0" smtClean="0"/>
              <a:t>Desarrollar las pruebas unitarias y funcionales del software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Objetivos</a:t>
            </a:r>
            <a:r>
              <a:rPr lang="es-ES" dirty="0" smtClean="0"/>
              <a:t> parciales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Global de Software</a:t>
            </a:r>
          </a:p>
          <a:p>
            <a:r>
              <a:rPr lang="es-ES" dirty="0" smtClean="0"/>
              <a:t>Calidad y medidas software</a:t>
            </a:r>
          </a:p>
          <a:p>
            <a:r>
              <a:rPr lang="es-ES" dirty="0" smtClean="0"/>
              <a:t>Visualización de medidas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Calidad (DRAE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sz="2200" dirty="0" smtClean="0"/>
              <a:t>Subjetiva a los clientes y a las organizaciones.</a:t>
            </a:r>
          </a:p>
          <a:p>
            <a:endParaRPr lang="es-ES" dirty="0" smtClean="0"/>
          </a:p>
          <a:p>
            <a:r>
              <a:rPr lang="es-ES" sz="2200" dirty="0" smtClean="0"/>
              <a:t>Aparición de normas de calidad: ISO/IEC 25000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 y medidas software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Consiste en transmitir información de un modo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Permite el análisis de datos complejos por medio la exploración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Explota la capacidad de percepción del sistema visual humano (procesos </a:t>
            </a:r>
            <a:r>
              <a:rPr lang="es-ES" sz="2200" dirty="0" err="1" smtClean="0"/>
              <a:t>preatentos</a:t>
            </a:r>
            <a:r>
              <a:rPr lang="es-ES" sz="2200" dirty="0" smtClean="0"/>
              <a:t>).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medidas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18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9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Categorías básicas que se procesan de forma </a:t>
            </a:r>
            <a:r>
              <a:rPr lang="es-ES" sz="2200" dirty="0" err="1" smtClean="0"/>
              <a:t>preatenta</a:t>
            </a:r>
            <a:r>
              <a:rPr lang="es-ES" sz="2200" dirty="0" smtClean="0"/>
              <a:t>:</a:t>
            </a:r>
          </a:p>
          <a:p>
            <a:r>
              <a:rPr lang="es-ES" sz="2200" dirty="0" smtClean="0"/>
              <a:t>Color</a:t>
            </a:r>
          </a:p>
          <a:p>
            <a:r>
              <a:rPr lang="es-ES" sz="2200" dirty="0" smtClean="0"/>
              <a:t>Forma</a:t>
            </a:r>
          </a:p>
          <a:p>
            <a:r>
              <a:rPr lang="es-ES" sz="2200" dirty="0" smtClean="0"/>
              <a:t>Movimiento</a:t>
            </a:r>
          </a:p>
          <a:p>
            <a:r>
              <a:rPr lang="es-ES" sz="2200" dirty="0" smtClean="0"/>
              <a:t>Localización espacial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medidas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35" y="3861048"/>
            <a:ext cx="2634962" cy="195860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38" y="4001928"/>
            <a:ext cx="3527236" cy="179363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84" y="3861048"/>
            <a:ext cx="2602554" cy="193451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13" y="3861048"/>
            <a:ext cx="2710406" cy="201468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02" y="4529125"/>
            <a:ext cx="608014" cy="598364"/>
          </a:xfrm>
          <a:prstGeom prst="rect">
            <a:avLst/>
          </a:prstGeom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/>
              <a:t>Marco de investigación </a:t>
            </a:r>
            <a:r>
              <a:rPr lang="es-ES" dirty="0" smtClean="0"/>
              <a:t>preliminar</a:t>
            </a:r>
          </a:p>
          <a:p>
            <a:r>
              <a:rPr lang="es-ES" dirty="0" smtClean="0"/>
              <a:t>Proceso </a:t>
            </a:r>
            <a:r>
              <a:rPr lang="es-ES" dirty="0"/>
              <a:t>Unificado de </a:t>
            </a:r>
            <a:r>
              <a:rPr lang="es-ES" dirty="0" smtClean="0"/>
              <a:t>Desarrollo</a:t>
            </a:r>
          </a:p>
          <a:p>
            <a:r>
              <a:rPr lang="es-ES" dirty="0" smtClean="0"/>
              <a:t>Marco tecnológico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Proceso Unificado de Desarrollo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21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4054582" cy="5034995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r>
              <a:rPr lang="es-ES" sz="2200" dirty="0"/>
              <a:t>Java </a:t>
            </a:r>
            <a:r>
              <a:rPr lang="es-ES" sz="2200" dirty="0" err="1"/>
              <a:t>OpenGL</a:t>
            </a:r>
            <a:endParaRPr lang="es-ES" sz="2200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Marco </a:t>
            </a:r>
            <a:r>
              <a:rPr lang="es-ES" sz="3800" dirty="0" smtClean="0"/>
              <a:t>tecnológico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API</a:t>
            </a: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 gráfico para factorías de software: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348880"/>
            <a:ext cx="2928258" cy="241812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708920"/>
            <a:ext cx="4309596" cy="1205896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833 L -0.24653 -0.0060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para proyectos software: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58576"/>
            <a:ext cx="3382744" cy="273630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71" y="2564904"/>
            <a:ext cx="4336464" cy="1707094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2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-0.24791 0.0027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76872"/>
            <a:ext cx="3052193" cy="288032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4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-0.22986 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09728" indent="0">
              <a:buNone/>
            </a:pPr>
            <a:r>
              <a:rPr lang="es-ES" dirty="0" smtClean="0"/>
              <a:t>Funcionalidades que debe satisfacer el sistema: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 smtClean="0"/>
              <a:t>Autenticación y control de acceso.</a:t>
            </a:r>
          </a:p>
          <a:p>
            <a:endParaRPr lang="es-ES" dirty="0" smtClean="0"/>
          </a:p>
          <a:p>
            <a:r>
              <a:rPr lang="es-ES" dirty="0" smtClean="0"/>
              <a:t>Gestión organizacional: compañías, factorías, proyectos y </a:t>
            </a:r>
            <a:r>
              <a:rPr lang="es-ES" dirty="0" err="1" smtClean="0"/>
              <a:t>subproyectos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Gestión de perfiles de visualización.</a:t>
            </a:r>
          </a:p>
          <a:p>
            <a:endParaRPr lang="es-ES" dirty="0" smtClean="0"/>
          </a:p>
          <a:p>
            <a:r>
              <a:rPr lang="es-ES" dirty="0" smtClean="0"/>
              <a:t>Selección de perfiles de visualización.</a:t>
            </a:r>
          </a:p>
          <a:p>
            <a:endParaRPr lang="es-ES" dirty="0" smtClean="0"/>
          </a:p>
          <a:p>
            <a:r>
              <a:rPr lang="es-ES" dirty="0" err="1" smtClean="0"/>
              <a:t>Geolocalización</a:t>
            </a:r>
            <a:r>
              <a:rPr lang="es-ES" dirty="0" smtClean="0"/>
              <a:t> de factorías de software.</a:t>
            </a:r>
          </a:p>
          <a:p>
            <a:endParaRPr lang="es-ES" dirty="0" smtClean="0"/>
          </a:p>
          <a:p>
            <a:r>
              <a:rPr lang="es-ES" dirty="0" smtClean="0"/>
              <a:t>Visualización de medidas e indicadores.</a:t>
            </a:r>
          </a:p>
          <a:p>
            <a:endParaRPr lang="es-ES" dirty="0" smtClean="0"/>
          </a:p>
          <a:p>
            <a:r>
              <a:rPr lang="es-ES" dirty="0" smtClean="0"/>
              <a:t>Selección de objetos 3D.</a:t>
            </a:r>
          </a:p>
          <a:p>
            <a:endParaRPr lang="es-ES" dirty="0" smtClean="0"/>
          </a:p>
          <a:p>
            <a:r>
              <a:rPr lang="es-ES" dirty="0" smtClean="0"/>
              <a:t>Navegabilidad a través de distintos niveles de abstracción.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29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Roles que participarán en el sistema:</a:t>
            </a:r>
          </a:p>
          <a:p>
            <a:r>
              <a:rPr lang="es-ES" sz="1800" dirty="0" smtClean="0"/>
              <a:t>Administrador.</a:t>
            </a:r>
          </a:p>
          <a:p>
            <a:r>
              <a:rPr lang="es-ES" sz="1800" dirty="0" smtClean="0"/>
              <a:t>Jefe de Proyecto.</a:t>
            </a:r>
          </a:p>
          <a:p>
            <a:r>
              <a:rPr lang="es-ES" sz="1800" dirty="0" smtClean="0"/>
              <a:t>Usuario estándar.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1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Características del sistema:</a:t>
            </a:r>
          </a:p>
          <a:p>
            <a:r>
              <a:rPr lang="es-ES" sz="1800" dirty="0" smtClean="0"/>
              <a:t>Tecnología Java.</a:t>
            </a:r>
          </a:p>
          <a:p>
            <a:r>
              <a:rPr lang="es-ES" sz="1800" dirty="0" smtClean="0"/>
              <a:t>Potencialmente accesible.</a:t>
            </a:r>
          </a:p>
          <a:p>
            <a:r>
              <a:rPr lang="es-ES" sz="1800" dirty="0" smtClean="0"/>
              <a:t>Disponible en varios idiomas.</a:t>
            </a:r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Flexible.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3" y="1481138"/>
            <a:ext cx="8196234" cy="4525961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56570"/>
            <a:ext cx="8229598" cy="297509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general de la librería de gráficos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Library).</a:t>
            </a:r>
          </a:p>
          <a:p>
            <a:endParaRPr lang="es-ES" sz="2200" dirty="0" smtClean="0"/>
          </a:p>
          <a:p>
            <a:r>
              <a:rPr lang="es-ES" sz="2200" dirty="0" smtClean="0"/>
              <a:t>Estudio de específico de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 librerías para JOGL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4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257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𝑎𝑟𝑟𝑖𝑏𝑎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𝑥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25749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20124"/>
            <a:ext cx="7448388" cy="3888432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124"/>
            <a:ext cx="7448388" cy="3888432"/>
          </a:xfrm>
          <a:prstGeom prst="rect">
            <a:avLst/>
          </a:prstGeom>
        </p:spPr>
      </p:pic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Arquitectura de escenas basada en herencia.</a:t>
            </a:r>
          </a:p>
          <a:p>
            <a:r>
              <a:rPr lang="es-ES" sz="2200" dirty="0" smtClean="0"/>
              <a:t>Patrones </a:t>
            </a:r>
            <a:r>
              <a:rPr lang="es-ES" sz="2200" b="1" dirty="0" smtClean="0"/>
              <a:t>Factory </a:t>
            </a:r>
            <a:r>
              <a:rPr lang="es-ES" sz="2200" b="1" dirty="0" err="1" smtClean="0"/>
              <a:t>Method</a:t>
            </a:r>
            <a:r>
              <a:rPr lang="es-ES" sz="2200" dirty="0" smtClean="0"/>
              <a:t> y </a:t>
            </a:r>
            <a:r>
              <a:rPr lang="es-ES" sz="2200" b="1" dirty="0" err="1" smtClean="0"/>
              <a:t>Singleton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(DRAE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Patrón </a:t>
            </a:r>
            <a:r>
              <a:rPr lang="es-ES" sz="2200" b="1" dirty="0" smtClean="0"/>
              <a:t>Observador</a:t>
            </a:r>
            <a:r>
              <a:rPr lang="es-ES" sz="2200" dirty="0"/>
              <a:t> </a:t>
            </a:r>
            <a:r>
              <a:rPr lang="es-ES" sz="2200" dirty="0" smtClean="0"/>
              <a:t>para notificar selección dada su arquitectura multicapa y patrón MVC.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3" y="2204865"/>
            <a:ext cx="5977393" cy="47170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2" y="2204865"/>
            <a:ext cx="5977393" cy="471709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1" y="2204864"/>
            <a:ext cx="5977393" cy="471709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Estructura que debe satisfacer la cadena JSON de entrada al motor.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Datos de entrada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2852936"/>
            <a:ext cx="8494793" cy="188976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04" y="2564904"/>
            <a:ext cx="5446787" cy="310896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56895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Acceso al contexto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a través de un objeto </a:t>
            </a:r>
            <a:r>
              <a:rPr lang="es-ES" sz="2200" b="1" dirty="0" err="1" smtClean="0"/>
              <a:t>Singleton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Cálculo de </a:t>
            </a:r>
            <a:r>
              <a:rPr lang="es-ES" sz="2200" b="1" dirty="0" smtClean="0"/>
              <a:t>sombras</a:t>
            </a:r>
            <a:r>
              <a:rPr lang="es-ES" sz="2200" dirty="0" smtClean="0"/>
              <a:t> en tiempo de ejecución.</a:t>
            </a:r>
          </a:p>
          <a:p>
            <a:endParaRPr lang="es-ES" sz="2200" dirty="0" smtClean="0"/>
          </a:p>
          <a:p>
            <a:r>
              <a:rPr lang="es-ES" sz="2200" dirty="0" smtClean="0"/>
              <a:t>Cálculo de distancias entre la cámara y los objetos en tiempo de ejecución para pintar transparencias.</a:t>
            </a:r>
          </a:p>
          <a:p>
            <a:endParaRPr lang="es-ES" sz="2200" dirty="0" smtClean="0"/>
          </a:p>
          <a:p>
            <a:r>
              <a:rPr lang="es-ES" sz="2200" dirty="0" smtClean="0"/>
              <a:t>Adición de un </a:t>
            </a:r>
            <a:r>
              <a:rPr lang="es-ES" sz="2200" i="1" dirty="0" err="1" smtClean="0"/>
              <a:t>skybox</a:t>
            </a:r>
            <a:r>
              <a:rPr lang="es-ES" sz="2200" dirty="0" smtClean="0"/>
              <a:t> para ofrecer más sensación de profundidad.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43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Analizar tecnologías y </a:t>
            </a:r>
            <a:r>
              <a:rPr lang="es-ES" sz="2200" i="1" dirty="0" err="1" smtClean="0"/>
              <a:t>frameworks</a:t>
            </a:r>
            <a:r>
              <a:rPr lang="es-ES" sz="2200" dirty="0" smtClean="0"/>
              <a:t> para desarrollo y diseño de aplicaciones web.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del </a:t>
            </a:r>
            <a:r>
              <a:rPr lang="es-ES" sz="2200" b="1" dirty="0" smtClean="0"/>
              <a:t>motor gráfico</a:t>
            </a:r>
            <a:r>
              <a:rPr lang="es-ES" sz="2200" dirty="0" smtClean="0"/>
              <a:t> desarrollado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4114800" cy="4539960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Definición de una arquitectura estable y extensible de la aplicación web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/>
              <a:t>Empleo de patrón </a:t>
            </a:r>
            <a:r>
              <a:rPr lang="es-ES" b="1" dirty="0"/>
              <a:t>MVC</a:t>
            </a:r>
            <a:r>
              <a:rPr lang="es-ES" dirty="0"/>
              <a:t> y arquitectura multicapa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Acciones de Struts2 como patrón </a:t>
            </a:r>
            <a:r>
              <a:rPr lang="es-ES" b="1" dirty="0"/>
              <a:t>Fachada</a:t>
            </a:r>
            <a:r>
              <a:rPr lang="es-ES" dirty="0"/>
              <a:t> para acceder a la lógica de </a:t>
            </a:r>
            <a:r>
              <a:rPr lang="es-ES" dirty="0" smtClean="0"/>
              <a:t>negocio.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Experto</a:t>
            </a:r>
            <a:r>
              <a:rPr lang="es-ES" dirty="0"/>
              <a:t> para implementar los controladores de la lógica de negocio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DAO</a:t>
            </a:r>
            <a:r>
              <a:rPr lang="es-ES" dirty="0"/>
              <a:t> para abstraer a las capas de presentación y negocio de la persistencia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46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4025273" cy="389586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5"/>
            <a:ext cx="8900178" cy="320955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4"/>
            <a:ext cx="8900178" cy="320955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3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modelo gráfico será empleado para representar una entidad del DGS.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Especifican las asociaciones entre atributos y dimensiones.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Contienen una descripción gráfica (leyenda) y textual de la información que se desea representar mediante el perfil.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Se guardan en el servidor en formato XML.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88"/>
            <a:ext cx="9144000" cy="795499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06" y="908720"/>
            <a:ext cx="6766574" cy="483718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87" y="768636"/>
            <a:ext cx="5882226" cy="5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Problemas:</a:t>
            </a:r>
          </a:p>
          <a:p>
            <a:pPr lvl="1"/>
            <a:r>
              <a:rPr lang="es-ES" sz="1800" dirty="0" smtClean="0"/>
              <a:t>Determinar qué atributos de los modelos gráficos actúan como dimensiones.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Determinar qué atributos de las clases de lógica de dominio de DGS son relevantes y requieren ser visualizados.</a:t>
            </a:r>
          </a:p>
          <a:p>
            <a:pPr lvl="1"/>
            <a:endParaRPr lang="es-ES" sz="1800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Anotaciones personalizadas de Java.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Analizadores de anotaciones empleando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1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717032"/>
            <a:ext cx="5575157" cy="2356946"/>
          </a:xfrm>
          <a:prstGeom prst="rect">
            <a:avLst/>
          </a:prstGeom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s-ES" sz="2400" dirty="0" smtClean="0"/>
              <a:t>Método basado en </a:t>
            </a:r>
            <a:r>
              <a:rPr lang="es-ES" sz="2400" b="1" i="1" dirty="0" smtClean="0"/>
              <a:t>reflexión</a:t>
            </a:r>
            <a:r>
              <a:rPr lang="es-ES" sz="2400" dirty="0"/>
              <a:t>:</a:t>
            </a:r>
            <a:endParaRPr lang="es-ES" sz="2400" dirty="0" smtClean="0"/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“</a:t>
            </a:r>
            <a:r>
              <a:rPr lang="es-ES" sz="2400" dirty="0" err="1" smtClean="0"/>
              <a:t>Deserializar</a:t>
            </a:r>
            <a:r>
              <a:rPr lang="es-ES" sz="2400" dirty="0" smtClean="0"/>
              <a:t>” el perfil en formato XML.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Materializar las entidades a visualizar.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Para cada entidad materializada: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Crear un objeto de la clase del modelo gráfico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Generar </a:t>
            </a:r>
            <a:r>
              <a:rPr lang="es-ES" sz="1900" i="1" dirty="0" err="1" smtClean="0"/>
              <a:t>getters</a:t>
            </a:r>
            <a:r>
              <a:rPr lang="es-ES" sz="1900" dirty="0" smtClean="0"/>
              <a:t> de la entidad y </a:t>
            </a:r>
            <a:r>
              <a:rPr lang="es-ES" sz="1900" i="1" dirty="0" err="1" smtClean="0"/>
              <a:t>setters</a:t>
            </a:r>
            <a:r>
              <a:rPr lang="es-ES" sz="1900" dirty="0" smtClean="0"/>
              <a:t> del modelo a partir de la información del perfil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Procesar reglas de la asociación, si las hay, y asignar valores invocando los métodos (reflexión).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ciudad y sus barrios en base al método de agrupación.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leyenda informativa.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Serializar todos los datos procesados para obtener una cadena en formato JSON.</a:t>
            </a:r>
          </a:p>
          <a:p>
            <a:pPr marL="880110" lvl="1" indent="-514350">
              <a:buFont typeface="+mj-lt"/>
              <a:buAutoNum type="arabicPeriod"/>
            </a:pPr>
            <a:endParaRPr lang="es-ES" dirty="0" smtClean="0"/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Cadena JSON de entrada al motor</a:t>
            </a:r>
            <a:endParaRPr lang="es-ES" sz="42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1481328"/>
            <a:ext cx="8640960" cy="4525963"/>
          </a:xfrm>
        </p:spPr>
        <p:txBody>
          <a:bodyPr>
            <a:normAutofit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s-ES" sz="2200" dirty="0"/>
              <a:t>La empresa requiere la adición de nuevas medidas e indicadores en diferentes clases de dominio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sz="2200" dirty="0" smtClean="0"/>
              <a:t>Problema:</a:t>
            </a:r>
          </a:p>
          <a:p>
            <a:pPr lvl="1"/>
            <a:r>
              <a:rPr lang="es-ES" sz="1800" dirty="0" smtClean="0"/>
              <a:t>Adaptar todas las páginas JSP (informes y formularios) de la aplicación web.</a:t>
            </a:r>
          </a:p>
          <a:p>
            <a:endParaRPr lang="es-ES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Generar dinámicamente los informes y formularios apoyándose en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Interfaz de usuario </a:t>
            </a:r>
            <a:r>
              <a:rPr lang="es-ES" sz="4200" dirty="0" err="1" smtClean="0"/>
              <a:t>autoconfigurable</a:t>
            </a:r>
            <a:endParaRPr lang="es-ES" sz="42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09075"/>
            <a:ext cx="6994325" cy="52782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09074"/>
            <a:ext cx="6994325" cy="527822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Configuración dinámica de menús mediante ficheros </a:t>
            </a:r>
            <a:r>
              <a:rPr lang="es-ES" dirty="0" smtClean="0"/>
              <a:t>XML</a:t>
            </a:r>
            <a:r>
              <a:rPr lang="es-ES" dirty="0"/>
              <a:t> </a:t>
            </a:r>
            <a:r>
              <a:rPr lang="es-ES" dirty="0" smtClean="0"/>
              <a:t>e integrado con Spring Security.</a:t>
            </a:r>
          </a:p>
          <a:p>
            <a:endParaRPr lang="es-ES" dirty="0" smtClean="0"/>
          </a:p>
          <a:p>
            <a:r>
              <a:rPr lang="es-ES" dirty="0" smtClean="0"/>
              <a:t>Implementación de las vistas y formularios de gestión de compañías, factorías, proyectos y </a:t>
            </a:r>
            <a:r>
              <a:rPr lang="es-ES" dirty="0" err="1" smtClean="0"/>
              <a:t>subproyectos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/>
              <a:t>Incorporación de Google </a:t>
            </a:r>
            <a:r>
              <a:rPr lang="es-ES" dirty="0" err="1" smtClean="0"/>
              <a:t>Maps</a:t>
            </a:r>
            <a:r>
              <a:rPr lang="es-ES" dirty="0" smtClean="0"/>
              <a:t> en la interfaz de visualización y en los formularios de creación y edición de factorías.</a:t>
            </a:r>
          </a:p>
          <a:p>
            <a:endParaRPr lang="es-ES" dirty="0" smtClean="0"/>
          </a:p>
          <a:p>
            <a:r>
              <a:rPr lang="es-ES" dirty="0" smtClean="0"/>
              <a:t>Implementación de la interfaz de visualización.</a:t>
            </a:r>
          </a:p>
          <a:p>
            <a:endParaRPr lang="es-ES" dirty="0" smtClean="0"/>
          </a:p>
          <a:p>
            <a:r>
              <a:rPr lang="es-ES" dirty="0" smtClean="0"/>
              <a:t>Comunicación bidireccional entre la aplicación web y el motor gráfico mediante JavaScript.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0" name="39 Marcador de contenido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</p:spPr>
      </p:pic>
      <p:pic>
        <p:nvPicPr>
          <p:cNvPr id="41" name="4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2" name="4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1"/>
            <a:ext cx="8670472" cy="5175069"/>
          </a:xfrm>
          <a:prstGeom prst="rect">
            <a:avLst/>
          </a:prstGeom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8"/>
            <a:ext cx="8670472" cy="5175069"/>
          </a:xfrm>
          <a:prstGeom prst="rect">
            <a:avLst/>
          </a:prstGeom>
        </p:spPr>
      </p:pic>
      <p:pic>
        <p:nvPicPr>
          <p:cNvPr id="44" name="43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5" name="44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7"/>
            <a:ext cx="8670472" cy="5175069"/>
          </a:xfrm>
          <a:prstGeom prst="rect">
            <a:avLst/>
          </a:prstGeom>
        </p:spPr>
      </p:pic>
      <p:pic>
        <p:nvPicPr>
          <p:cNvPr id="46" name="45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7" name="46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8"/>
            <a:ext cx="8670472" cy="5175069"/>
          </a:xfrm>
          <a:prstGeom prst="rect">
            <a:avLst/>
          </a:prstGeom>
        </p:spPr>
      </p:pic>
      <p:pic>
        <p:nvPicPr>
          <p:cNvPr id="48" name="47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6"/>
            <a:ext cx="8670472" cy="5175069"/>
          </a:xfrm>
          <a:prstGeom prst="rect">
            <a:avLst/>
          </a:prstGeom>
        </p:spPr>
      </p:pic>
      <p:pic>
        <p:nvPicPr>
          <p:cNvPr id="49" name="48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5"/>
            <a:ext cx="8670472" cy="5175069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4"/>
            <a:ext cx="8670472" cy="51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55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7" y="1772816"/>
            <a:ext cx="7470141" cy="259228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4" y="539572"/>
            <a:ext cx="5753908" cy="614538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73380"/>
            <a:ext cx="5582408" cy="61206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49" y="582116"/>
            <a:ext cx="650401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59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/>
              <a:t>Problemas estratégicos.</a:t>
            </a:r>
          </a:p>
          <a:p>
            <a:pPr lvl="1"/>
            <a:r>
              <a:rPr lang="es-ES" sz="1800" dirty="0"/>
              <a:t>Diferencias 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 smtClean="0"/>
              <a:t>Obtención de una herramienta que centraliza información distribuida por todo el mundo para esté disponible </a:t>
            </a:r>
            <a:r>
              <a:rPr lang="es-ES" sz="2200" i="1" dirty="0" smtClean="0"/>
              <a:t>donde</a:t>
            </a:r>
            <a:r>
              <a:rPr lang="es-ES" sz="2200" dirty="0" smtClean="0"/>
              <a:t> y </a:t>
            </a:r>
            <a:r>
              <a:rPr lang="es-ES" sz="2200" i="1" dirty="0" smtClean="0"/>
              <a:t>cuando</a:t>
            </a:r>
            <a:r>
              <a:rPr lang="es-ES" sz="2200" dirty="0" smtClean="0"/>
              <a:t> sea necesaria.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Generación de gráficos personalizada para llevar a cabo la visualización del modo más apropiado.</a:t>
            </a:r>
          </a:p>
          <a:p>
            <a:endParaRPr lang="es-ES" sz="2200" dirty="0" smtClean="0"/>
          </a:p>
          <a:p>
            <a:r>
              <a:rPr lang="es-ES" sz="2200" dirty="0" smtClean="0"/>
              <a:t>Facilitación de en las tareas de análisis para interpretar datos complejos por medio de la exploración visual.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.</a:t>
            </a:r>
          </a:p>
          <a:p>
            <a:endParaRPr lang="es-ES" sz="2200" dirty="0"/>
          </a:p>
          <a:p>
            <a:r>
              <a:rPr lang="es-ES" sz="2200" dirty="0" smtClean="0"/>
              <a:t>Arquitectura en base a herencias para facilitar el mantenimiento del sistema.</a:t>
            </a:r>
          </a:p>
          <a:p>
            <a:endParaRPr lang="es-ES" sz="2200" dirty="0"/>
          </a:p>
          <a:p>
            <a:r>
              <a:rPr lang="es-ES" sz="2200" dirty="0" smtClean="0"/>
              <a:t>Motor gráfico multiplataforma e independiente de la aplicación que lo contiene.</a:t>
            </a:r>
          </a:p>
          <a:p>
            <a:endParaRPr lang="es-ES" sz="2200" dirty="0"/>
          </a:p>
          <a:p>
            <a:r>
              <a:rPr lang="es-ES" sz="2200" dirty="0" smtClean="0"/>
              <a:t>Instalación automatizada de librerías nativas para la generación de gráficos 3D.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Uso e integración de tecnologías actuales, innovadoras y empleadas en empresa.</a:t>
            </a:r>
          </a:p>
          <a:p>
            <a:endParaRPr lang="es-ES" dirty="0" smtClean="0"/>
          </a:p>
          <a:p>
            <a:r>
              <a:rPr lang="es-ES" sz="2200" dirty="0" smtClean="0"/>
              <a:t>Gestión de proyectos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:</a:t>
            </a:r>
          </a:p>
          <a:p>
            <a:pPr lvl="1"/>
            <a:r>
              <a:rPr lang="es-ES" sz="1800" dirty="0" smtClean="0"/>
              <a:t>Gestión de dependencias.</a:t>
            </a:r>
          </a:p>
          <a:p>
            <a:pPr lvl="1"/>
            <a:r>
              <a:rPr lang="es-ES" sz="1800" dirty="0" smtClean="0"/>
              <a:t>Ejecución automatizada de pruebas.</a:t>
            </a:r>
          </a:p>
          <a:p>
            <a:pPr lvl="1"/>
            <a:r>
              <a:rPr lang="es-ES" sz="1800" dirty="0" smtClean="0"/>
              <a:t>Automatización del proceso de construcción.</a:t>
            </a:r>
          </a:p>
          <a:p>
            <a:pPr lvl="1"/>
            <a:r>
              <a:rPr lang="es-ES" sz="1800" dirty="0" smtClean="0"/>
              <a:t>Generación automatizada de los paquetes de distribución.</a:t>
            </a:r>
          </a:p>
          <a:p>
            <a:pPr lvl="1"/>
            <a:r>
              <a:rPr lang="es-ES" sz="1800" dirty="0" smtClean="0"/>
              <a:t>Automatización del proceso de despliegue de la aplicación web en servidores locales y remotos.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resultado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8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Gestión de usuarios, grupos y roles.</a:t>
            </a:r>
          </a:p>
          <a:p>
            <a:endParaRPr lang="es-ES" dirty="0"/>
          </a:p>
          <a:p>
            <a:r>
              <a:rPr lang="es-ES" dirty="0" smtClean="0"/>
              <a:t>Incorporación de distintos niveles de topografía en la escena.</a:t>
            </a:r>
          </a:p>
          <a:p>
            <a:endParaRPr lang="es-ES" dirty="0"/>
          </a:p>
          <a:p>
            <a:r>
              <a:rPr lang="es-ES" dirty="0" smtClean="0"/>
              <a:t>Nuevos métodos de normalización en la generación de gráficos.</a:t>
            </a:r>
          </a:p>
          <a:p>
            <a:endParaRPr lang="es-ES" dirty="0"/>
          </a:p>
          <a:p>
            <a:r>
              <a:rPr lang="es-ES" dirty="0" smtClean="0"/>
              <a:t>Definición de </a:t>
            </a:r>
            <a:r>
              <a:rPr lang="es-ES" i="1" dirty="0" err="1" smtClean="0"/>
              <a:t>metaclases</a:t>
            </a:r>
            <a:r>
              <a:rPr lang="es-ES" dirty="0" smtClean="0"/>
              <a:t> mediante ficheros XML para representar nuevos conceptos del desarrollo global.</a:t>
            </a:r>
          </a:p>
          <a:p>
            <a:endParaRPr lang="es-ES" dirty="0"/>
          </a:p>
          <a:p>
            <a:r>
              <a:rPr lang="es-ES" dirty="0" smtClean="0"/>
              <a:t>Compatibilidad del </a:t>
            </a:r>
            <a:r>
              <a:rPr lang="es-ES" i="1" dirty="0" err="1" smtClean="0"/>
              <a:t>applet</a:t>
            </a:r>
            <a:r>
              <a:rPr lang="es-ES" dirty="0" smtClean="0"/>
              <a:t> con Safari.</a:t>
            </a:r>
          </a:p>
          <a:p>
            <a:endParaRPr lang="es-ES" dirty="0"/>
          </a:p>
          <a:p>
            <a:r>
              <a:rPr lang="es-ES" dirty="0" smtClean="0"/>
              <a:t>Realizar un estudio de viabilidad y eficiencia para valorar la migración a </a:t>
            </a:r>
            <a:r>
              <a:rPr lang="es-ES" dirty="0" err="1" smtClean="0"/>
              <a:t>WebGL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63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Aumenta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Herramientas adaptadas al DGS que permitan:</a:t>
            </a:r>
          </a:p>
          <a:p>
            <a:r>
              <a:rPr lang="es-ES" sz="2200" dirty="0" smtClean="0"/>
              <a:t>Sintetizar la información relevante.</a:t>
            </a:r>
          </a:p>
          <a:p>
            <a:r>
              <a:rPr lang="es-ES" sz="2200" dirty="0" smtClean="0"/>
              <a:t>Visualizarla gráficamente de un modo apropiado.</a:t>
            </a:r>
          </a:p>
          <a:p>
            <a:r>
              <a:rPr lang="es-ES" sz="2200" dirty="0" smtClean="0"/>
              <a:t>Facilitar tareas de análisis y gestión.</a:t>
            </a:r>
          </a:p>
          <a:p>
            <a:r>
              <a:rPr lang="es-ES" sz="2200" dirty="0" smtClean="0"/>
              <a:t>Detectar riesgos y anomalías.</a:t>
            </a:r>
          </a:p>
          <a:p>
            <a:r>
              <a:rPr lang="es-ES" sz="2200" dirty="0" smtClean="0"/>
              <a:t>Ayudar en la toma de decisiones.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2121</TotalTime>
  <Words>2345</Words>
  <Application>Microsoft Office PowerPoint</Application>
  <PresentationFormat>Presentación en pantalla (4:3)</PresentationFormat>
  <Paragraphs>461</Paragraphs>
  <Slides>64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Motivación y Objetivos Objetivos parciales</vt:lpstr>
      <vt:lpstr>3. Estado del Arte</vt:lpstr>
      <vt:lpstr>Estado del Arte Calidad y medidas software</vt:lpstr>
      <vt:lpstr>Estado del Arte Visualización de medidas</vt:lpstr>
      <vt:lpstr>Estado del Arte Visualización de medidas</vt:lpstr>
      <vt:lpstr>4. Método de Trabajo</vt:lpstr>
      <vt:lpstr>Método de Trabajo Proceso Unificado de Desarrollo</vt:lpstr>
      <vt:lpstr>Método de Trabajo Marco tecnológico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Identificación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Datos de entrada</vt:lpstr>
      <vt:lpstr>Resultados: Motor gráfico Otras características</vt:lpstr>
      <vt:lpstr>Resultados: Motor gráfico Gráficos resultantes</vt:lpstr>
      <vt:lpstr>Aplicación web</vt:lpstr>
      <vt:lpstr>Resultados: Aplicación web Pasos previos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Perfiles de visualización</vt:lpstr>
      <vt:lpstr>Resultados: Aplicación web Cadena JSON de entrada al motor</vt:lpstr>
      <vt:lpstr>Resultados: Aplicación web Interfaz de usuario autoconfigurable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resultado</vt:lpstr>
      <vt:lpstr>Conclusiones Aspectos destacables del resultado</vt:lpstr>
      <vt:lpstr>Conclusiones Aspectos destacables del resultado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123</cp:revision>
  <dcterms:created xsi:type="dcterms:W3CDTF">2012-01-25T13:12:27Z</dcterms:created>
  <dcterms:modified xsi:type="dcterms:W3CDTF">2012-01-29T14:02:33Z</dcterms:modified>
</cp:coreProperties>
</file>